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64" r:id="rId3"/>
    <p:sldId id="267" r:id="rId4"/>
    <p:sldId id="355" r:id="rId5"/>
    <p:sldId id="266" r:id="rId6"/>
    <p:sldId id="339" r:id="rId7"/>
    <p:sldId id="351" r:id="rId8"/>
    <p:sldId id="354" r:id="rId9"/>
    <p:sldId id="257" r:id="rId10"/>
    <p:sldId id="300" r:id="rId11"/>
    <p:sldId id="301" r:id="rId12"/>
    <p:sldId id="352" r:id="rId13"/>
    <p:sldId id="308" r:id="rId14"/>
    <p:sldId id="303" r:id="rId15"/>
    <p:sldId id="340" r:id="rId16"/>
    <p:sldId id="305" r:id="rId17"/>
    <p:sldId id="304" r:id="rId18"/>
    <p:sldId id="307" r:id="rId19"/>
    <p:sldId id="328" r:id="rId20"/>
    <p:sldId id="329" r:id="rId21"/>
    <p:sldId id="330" r:id="rId22"/>
    <p:sldId id="331" r:id="rId23"/>
    <p:sldId id="332" r:id="rId24"/>
    <p:sldId id="341" r:id="rId25"/>
    <p:sldId id="337" r:id="rId26"/>
    <p:sldId id="338" r:id="rId27"/>
    <p:sldId id="35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Panton" panose="00000500000000000000" pitchFamily="50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liamadba/Public-Presentations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support.microsoft.com/default.aspx/kb/22213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17235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Querying SQL </a:t>
            </a:r>
          </a:p>
          <a:p>
            <a:pPr algn="ctr"/>
            <a:r>
              <a:rPr lang="en-US" sz="53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Databases 101</a:t>
            </a:r>
            <a:endParaRPr lang="en-US" sz="53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4A96-4C7A-498C-AD67-B431316E85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Queries on Flat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53899-442C-44AC-8782-26388815C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93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" y="1228164"/>
            <a:ext cx="11869445" cy="5629835"/>
          </a:xfrm>
        </p:spPr>
        <p:txBody>
          <a:bodyPr>
            <a:normAutofit/>
          </a:bodyPr>
          <a:lstStyle/>
          <a:p>
            <a:r>
              <a:rPr lang="en-US" sz="4800" dirty="0"/>
              <a:t>Toolbox: lab - TSQL 101.sql</a:t>
            </a:r>
            <a:br>
              <a:rPr lang="en-US" sz="4800" dirty="0"/>
            </a:br>
            <a:r>
              <a:rPr lang="en-US" sz="4000" dirty="0"/>
              <a:t>Link: </a:t>
            </a:r>
            <a:r>
              <a:rPr lang="en-US" dirty="0">
                <a:hlinkClick r:id="rId2"/>
              </a:rPr>
              <a:t>https://github.com/williamadba/Public-Presentations</a:t>
            </a:r>
            <a:endParaRPr lang="en-US" u="sng" dirty="0"/>
          </a:p>
          <a:p>
            <a:endParaRPr lang="en-US" sz="4400" dirty="0"/>
          </a:p>
          <a:p>
            <a:r>
              <a:rPr lang="en-US" sz="4400" dirty="0"/>
              <a:t>This syntax in these samples is </a:t>
            </a:r>
            <a:r>
              <a:rPr lang="en-US" sz="4400" i="1" dirty="0"/>
              <a:t>simple enough</a:t>
            </a:r>
            <a:r>
              <a:rPr lang="en-US" sz="4400" dirty="0"/>
              <a:t> that it should work with no/minimal alteration in </a:t>
            </a:r>
            <a:r>
              <a:rPr lang="en-US" sz="4400" i="1" dirty="0"/>
              <a:t>any </a:t>
            </a:r>
            <a:r>
              <a:rPr lang="en-US" sz="4400" dirty="0"/>
              <a:t>ANSI SQL-compliant database platform.</a:t>
            </a:r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283998" y="879638"/>
            <a:ext cx="73535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--Use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Schema.objectname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838200" y="1052457"/>
            <a:ext cx="6081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Yes, you should comment your code.</a:t>
            </a:r>
          </a:p>
          <a:p>
            <a:endParaRPr lang="en-US" sz="2400" dirty="0">
              <a:latin typeface="Panton" panose="00000500000000000000" pitchFamily="50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'a'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SQL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8E63E-1C10-4EDE-BCCF-52B1C304F9BF}"/>
              </a:ext>
            </a:extLst>
          </p:cNvPr>
          <p:cNvSpPr txBox="1"/>
          <p:nvPr/>
        </p:nvSpPr>
        <p:spPr>
          <a:xfrm>
            <a:off x="8043169" y="3335033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--No table aliases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9399C-DB6C-46DB-820B-E87A993280A0}"/>
              </a:ext>
            </a:extLst>
          </p:cNvPr>
          <p:cNvSpPr txBox="1"/>
          <p:nvPr/>
        </p:nvSpPr>
        <p:spPr>
          <a:xfrm>
            <a:off x="5569031" y="3045558"/>
            <a:ext cx="7329182" cy="15542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SELECT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FROM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dbo.SomeTable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--No table aliases</a:t>
            </a:r>
            <a:b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INNER JOIN dbo.SomeTable2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ON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= SomeTable2.SomeNumber 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ORDER BY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20" grpId="0" animBg="1"/>
      <p:bldP spid="21" grpId="0" animBg="1"/>
      <p:bldP spid="22" grpId="0" animBg="1"/>
      <p:bldP spid="23" grpId="0" animBg="1"/>
      <p:bldP spid="2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21920" y="6488668"/>
            <a:ext cx="1028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comma-separated files (.csv)</a:t>
            </a:r>
          </a:p>
          <a:p>
            <a:pPr lvl="1" fontAlgn="ctr"/>
            <a:r>
              <a:rPr lang="en-US" dirty="0"/>
              <a:t>Or json </a:t>
            </a:r>
          </a:p>
          <a:p>
            <a:pPr lvl="1" fontAlgn="ctr"/>
            <a:r>
              <a:rPr lang="en-US" dirty="0"/>
              <a:t>Or xml</a:t>
            </a:r>
          </a:p>
          <a:p>
            <a:pPr fontAlgn="ctr"/>
            <a:r>
              <a:rPr lang="en-US" dirty="0"/>
              <a:t>Excel, Google Sheets - most popular BI tools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 in a business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276475" y="3648075"/>
            <a:ext cx="9500124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(autoincrement)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43175" y="1511113"/>
            <a:ext cx="893950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keys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924176" y="3560620"/>
            <a:ext cx="8989658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also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895725" y="2425957"/>
            <a:ext cx="732565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81272" y="3051698"/>
            <a:ext cx="8772527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Surrogate Keys are the best choice for PK’s, because they can never change, and so they can never cause a cascading update through FK’s.</a:t>
            </a:r>
          </a:p>
        </p:txBody>
      </p:sp>
    </p:spTree>
    <p:extLst>
      <p:ext uri="{BB962C8B-B14F-4D97-AF65-F5344CB8AC3E}">
        <p14:creationId xmlns:p14="http://schemas.microsoft.com/office/powerpoint/2010/main" val="128451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 rot="209709">
            <a:off x="1532083" y="3959441"/>
            <a:ext cx="3359514" cy="1432132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rot="249521" flipH="1">
            <a:off x="7993783" y="4898494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  <a:p>
            <a:pPr lvl="1"/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BEB69C-9541-491F-A1EA-26615FFF3174}"/>
              </a:ext>
            </a:extLst>
          </p:cNvPr>
          <p:cNvSpPr/>
          <p:nvPr/>
        </p:nvSpPr>
        <p:spPr>
          <a:xfrm>
            <a:off x="3895725" y="4476750"/>
            <a:ext cx="1580525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889111-07EA-4FD9-8A98-E74DCE6BFF25}"/>
              </a:ext>
            </a:extLst>
          </p:cNvPr>
          <p:cNvSpPr/>
          <p:nvPr/>
        </p:nvSpPr>
        <p:spPr>
          <a:xfrm>
            <a:off x="7242559" y="4493662"/>
            <a:ext cx="1958591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 animBg="1"/>
      <p:bldP spid="31" grpId="0" animBg="1"/>
      <p:bldP spid="2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	</a:t>
            </a:r>
            <a:r>
              <a:rPr lang="en-US" u="sng" dirty="0"/>
              <a:t>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u="sng" dirty="0" err="1"/>
              <a:t>StudentPhone</a:t>
            </a:r>
            <a:r>
              <a:rPr lang="en-US" sz="2400" dirty="0"/>
              <a:t> 						 </a:t>
            </a:r>
            <a:r>
              <a:rPr lang="en-US" sz="2400" b="1" dirty="0"/>
              <a:t>1</a:t>
            </a:r>
            <a:r>
              <a:rPr lang="en-US" sz="2400" dirty="0"/>
              <a:t> 	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	</a:t>
            </a:r>
            <a:r>
              <a:rPr lang="en-US" sz="2400" b="1" dirty="0"/>
              <a:t>2</a:t>
            </a:r>
            <a:r>
              <a:rPr lang="en-US" sz="2400" dirty="0"/>
              <a:t> 	J Smith</a:t>
            </a:r>
          </a:p>
          <a:p>
            <a:pPr marL="457200" lvl="1" indent="0">
              <a:buNone/>
            </a:pPr>
            <a:r>
              <a:rPr lang="en-US" sz="2400" b="1" dirty="0"/>
              <a:t>1</a:t>
            </a:r>
            <a:r>
              <a:rPr lang="en-US" sz="2400" dirty="0"/>
              <a:t>		1	2255555555	1		 	</a:t>
            </a:r>
            <a:r>
              <a:rPr lang="en-US" sz="2400" b="1" dirty="0"/>
              <a:t>3	</a:t>
            </a:r>
            <a:r>
              <a:rPr lang="en-US" sz="2400" dirty="0"/>
              <a:t>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b="1" dirty="0"/>
              <a:t>2</a:t>
            </a:r>
            <a:r>
              <a:rPr lang="en-US" sz="2400" dirty="0"/>
              <a:t>		1	2254444444	1			</a:t>
            </a:r>
          </a:p>
          <a:p>
            <a:pPr marL="457200" lvl="1" indent="0">
              <a:buNone/>
            </a:pPr>
            <a:r>
              <a:rPr lang="en-US" sz="2400" b="1" dirty="0"/>
              <a:t>3</a:t>
            </a:r>
            <a:r>
              <a:rPr lang="en-US" sz="2400" dirty="0"/>
              <a:t>		1	2253333333	2			</a:t>
            </a:r>
            <a:r>
              <a:rPr lang="en-US" u="sng" dirty="0" err="1"/>
              <a:t>PhoneType</a:t>
            </a:r>
            <a:endParaRPr lang="en-US" dirty="0"/>
          </a:p>
          <a:p>
            <a:pPr marL="457200" lvl="1" indent="0">
              <a:buNone/>
            </a:pPr>
            <a:r>
              <a:rPr lang="en-US" sz="2400" b="1" dirty="0"/>
              <a:t>4</a:t>
            </a:r>
            <a:r>
              <a:rPr lang="en-US" sz="2400" dirty="0"/>
              <a:t>		2	2255555555	1		 	ID(key)_Type</a:t>
            </a:r>
          </a:p>
          <a:p>
            <a:pPr marL="457200" lvl="1" indent="0">
              <a:buNone/>
            </a:pPr>
            <a:r>
              <a:rPr lang="en-US" sz="2400" b="1" dirty="0"/>
              <a:t>5</a:t>
            </a:r>
            <a:r>
              <a:rPr lang="en-US" sz="2400" dirty="0"/>
              <a:t>		2	2254444444	2		 	</a:t>
            </a:r>
            <a:r>
              <a:rPr lang="en-US" sz="2400" b="1" dirty="0"/>
              <a:t>1</a:t>
            </a:r>
            <a:r>
              <a:rPr lang="en-US" sz="2400" dirty="0"/>
              <a:t>	Mobile</a:t>
            </a:r>
          </a:p>
          <a:p>
            <a:pPr marL="457200" lvl="1" indent="0">
              <a:buNone/>
            </a:pPr>
            <a:r>
              <a:rPr lang="en-US" sz="2400" b="1" dirty="0"/>
              <a:t>6</a:t>
            </a:r>
            <a:r>
              <a:rPr lang="en-US" sz="2400" dirty="0"/>
              <a:t> 		3	2255555555	1		 	</a:t>
            </a:r>
            <a:r>
              <a:rPr lang="en-US" sz="2400" b="1" dirty="0"/>
              <a:t>2</a:t>
            </a:r>
            <a:r>
              <a:rPr lang="en-US" sz="2400" dirty="0"/>
              <a:t>	Home </a:t>
            </a:r>
          </a:p>
          <a:p>
            <a:pPr marL="457200" lvl="1" indent="0">
              <a:buNone/>
            </a:pPr>
            <a:r>
              <a:rPr lang="en-US" sz="2400" b="1" dirty="0"/>
              <a:t>7</a:t>
            </a:r>
            <a:r>
              <a:rPr lang="en-US" sz="2400" dirty="0"/>
              <a:t>	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882F2-49B0-4750-9C9E-69A97F09367C}"/>
              </a:ext>
            </a:extLst>
          </p:cNvPr>
          <p:cNvSpPr/>
          <p:nvPr/>
        </p:nvSpPr>
        <p:spPr>
          <a:xfrm>
            <a:off x="8086725" y="3217728"/>
            <a:ext cx="2400300" cy="169747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4EF05-088F-4591-BB67-71575FD287CB}"/>
              </a:ext>
            </a:extLst>
          </p:cNvPr>
          <p:cNvSpPr/>
          <p:nvPr/>
        </p:nvSpPr>
        <p:spPr>
          <a:xfrm>
            <a:off x="8086725" y="5056762"/>
            <a:ext cx="2400300" cy="135356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7B45B-A88B-4BFC-9C88-FADB668EAA8E}"/>
              </a:ext>
            </a:extLst>
          </p:cNvPr>
          <p:cNvSpPr/>
          <p:nvPr/>
        </p:nvSpPr>
        <p:spPr>
          <a:xfrm>
            <a:off x="1276350" y="3808076"/>
            <a:ext cx="5848350" cy="294616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8909A-EC8D-4812-A3A1-A3C464C9F05E}"/>
              </a:ext>
            </a:extLst>
          </p:cNvPr>
          <p:cNvSpPr/>
          <p:nvPr/>
        </p:nvSpPr>
        <p:spPr>
          <a:xfrm>
            <a:off x="1276349" y="1355441"/>
            <a:ext cx="9839325" cy="180123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F8F6-007B-4097-8143-856515FE1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Queries on Normalized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A2BB-F8FE-4FC7-877F-EE994241F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7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4800" dirty="0"/>
              <a:t>Real enterprise scale database platforms:</a:t>
            </a:r>
            <a:br>
              <a:rPr lang="en-US" sz="4800" dirty="0"/>
            </a:br>
            <a:r>
              <a:rPr lang="en-US" sz="4800" dirty="0"/>
              <a:t>Microsoft SQL Server</a:t>
            </a:r>
            <a:br>
              <a:rPr lang="en-US" sz="4800" dirty="0"/>
            </a:br>
            <a:r>
              <a:rPr lang="en-US" sz="4800" dirty="0"/>
              <a:t>Azure SQL DB </a:t>
            </a:r>
            <a:r>
              <a:rPr lang="en-US" sz="3600" dirty="0"/>
              <a:t>(what we’re using today!)</a:t>
            </a:r>
            <a:br>
              <a:rPr lang="en-US" sz="4800" dirty="0"/>
            </a:br>
            <a:r>
              <a:rPr lang="en-US" sz="4400" dirty="0"/>
              <a:t>Oracle</a:t>
            </a:r>
            <a:br>
              <a:rPr lang="en-US" sz="4400" dirty="0"/>
            </a:br>
            <a:r>
              <a:rPr lang="en-US" sz="4400" dirty="0"/>
              <a:t>MySQL</a:t>
            </a:r>
            <a:br>
              <a:rPr lang="en-US" sz="4400" dirty="0"/>
            </a:br>
            <a:r>
              <a:rPr lang="en-US" sz="4400" dirty="0"/>
              <a:t>IBM DB2</a:t>
            </a:r>
          </a:p>
          <a:p>
            <a:pPr fontAlgn="ctr">
              <a:lnSpc>
                <a:spcPct val="110000"/>
              </a:lnSpc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Document-based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b="1" dirty="0"/>
              <a:t>Other types of databases </a:t>
            </a:r>
            <a:r>
              <a:rPr lang="en-US" dirty="0"/>
              <a:t>use Documents to store data.</a:t>
            </a:r>
          </a:p>
          <a:p>
            <a:pPr fontAlgn="ctr">
              <a:lnSpc>
                <a:spcPct val="120000"/>
              </a:lnSpc>
            </a:pPr>
            <a:r>
              <a:rPr lang="en-US" dirty="0"/>
              <a:t>“NoSQL” databases store structured .json documents instead of rows and columns</a:t>
            </a:r>
          </a:p>
          <a:p>
            <a:pPr lvl="1" fontAlgn="ctr">
              <a:lnSpc>
                <a:spcPct val="120000"/>
              </a:lnSpc>
            </a:pPr>
            <a:r>
              <a:rPr lang="en-US" dirty="0"/>
              <a:t>For example, Azure </a:t>
            </a:r>
            <a:r>
              <a:rPr lang="en-US" dirty="0" err="1"/>
              <a:t>CosmosDB</a:t>
            </a:r>
            <a:r>
              <a:rPr lang="en-US" dirty="0"/>
              <a:t>, MongoDB, </a:t>
            </a:r>
            <a:r>
              <a:rPr lang="en-US" dirty="0" err="1"/>
              <a:t>PostgreSQ</a:t>
            </a:r>
            <a:r>
              <a:rPr lang="en-US" dirty="0"/>
              <a:t>, SAP HANA</a:t>
            </a:r>
          </a:p>
          <a:p>
            <a:pPr fontAlgn="ctr">
              <a:lnSpc>
                <a:spcPct val="120000"/>
              </a:lnSpc>
            </a:pPr>
            <a:r>
              <a:rPr lang="en-US" dirty="0"/>
              <a:t>They have different uses for different types of systems</a:t>
            </a:r>
          </a:p>
        </p:txBody>
      </p:sp>
    </p:spTree>
    <p:extLst>
      <p:ext uri="{BB962C8B-B14F-4D97-AF65-F5344CB8AC3E}">
        <p14:creationId xmlns:p14="http://schemas.microsoft.com/office/powerpoint/2010/main" val="212937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228165"/>
            <a:ext cx="11239130" cy="4948798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3400" dirty="0"/>
              <a:t>Great for students! But…</a:t>
            </a:r>
          </a:p>
          <a:p>
            <a:pPr marL="0" indent="0" fontAlgn="ctr">
              <a:buNone/>
            </a:pPr>
            <a:r>
              <a:rPr lang="en-US" sz="3400" dirty="0"/>
              <a:t>Microsoft Access documentation is full of caveats about the lack of concurrency and scalability for Access. Don’t use for real work!</a:t>
            </a:r>
          </a:p>
          <a:p>
            <a:r>
              <a:rPr lang="en-US" sz="3400" dirty="0"/>
              <a:t>The 32-bit "Microsoft Jet [the database engine inside Access] can only handle a </a:t>
            </a:r>
            <a:r>
              <a:rPr lang="en-US" sz="3400" dirty="0">
                <a:hlinkClick r:id="rId2"/>
              </a:rPr>
              <a:t>limited number of sessions</a:t>
            </a:r>
            <a:r>
              <a:rPr lang="en-US" sz="3400" dirty="0"/>
              <a:t>."</a:t>
            </a:r>
          </a:p>
          <a:p>
            <a:r>
              <a:rPr lang="en-US" sz="3400" dirty="0"/>
              <a:t>"...when </a:t>
            </a:r>
            <a:r>
              <a:rPr lang="en-US" sz="3400" b="1" dirty="0"/>
              <a:t>multiple concurrent users </a:t>
            </a:r>
            <a:r>
              <a:rPr lang="en-US" sz="3400" dirty="0"/>
              <a:t>make requests of a Access database, </a:t>
            </a:r>
            <a:r>
              <a:rPr lang="en-US" sz="3400" dirty="0">
                <a:hlinkClick r:id="rId3"/>
              </a:rPr>
              <a:t>unpredictable results may occur</a:t>
            </a:r>
            <a:r>
              <a:rPr lang="en-US" sz="3400" dirty="0"/>
              <a:t>."</a:t>
            </a:r>
          </a:p>
          <a:p>
            <a:r>
              <a:rPr lang="en-US" sz="3400" dirty="0"/>
              <a:t>"...it was not intended (or architected) for </a:t>
            </a:r>
            <a:r>
              <a:rPr lang="en-US" sz="3400" dirty="0">
                <a:hlinkClick r:id="rId4"/>
              </a:rPr>
              <a:t>high-stress performance</a:t>
            </a:r>
            <a:r>
              <a:rPr lang="en-US" sz="3400" dirty="0"/>
              <a:t>..." </a:t>
            </a:r>
          </a:p>
        </p:txBody>
      </p:sp>
      <p:pic>
        <p:nvPicPr>
          <p:cNvPr id="4098" name="Picture 2" descr="Image result for microsoft access logo">
            <a:extLst>
              <a:ext uri="{FF2B5EF4-FFF2-40B4-BE49-F238E27FC236}">
                <a16:creationId xmlns:a16="http://schemas.microsoft.com/office/drawing/2014/main" id="{DD36AFE5-6F89-49DE-AE61-C8D05FE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68" y="23943"/>
            <a:ext cx="1475232" cy="139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Pronounced “sequel” not “</a:t>
            </a:r>
            <a:r>
              <a:rPr lang="en-US" dirty="0" err="1"/>
              <a:t>Ess</a:t>
            </a:r>
            <a:r>
              <a:rPr lang="en-US" dirty="0"/>
              <a:t> Que 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b="1" dirty="0"/>
              <a:t>Normalized, Relational (RDBMS), Normal Form, OLTP</a:t>
            </a:r>
            <a:br>
              <a:rPr lang="en-US" b="1" dirty="0"/>
            </a:br>
            <a:r>
              <a:rPr lang="en-US" dirty="0"/>
              <a:t>Many tables contain structured data with rules for integrity</a:t>
            </a:r>
            <a:br>
              <a:rPr lang="en-US" dirty="0"/>
            </a:br>
            <a:r>
              <a:rPr lang="en-US" dirty="0"/>
              <a:t>Good for writes, transactions, distinct lists for dropdowns 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De-normalized, Flattened, Flat File</a:t>
            </a:r>
            <a:br>
              <a:rPr lang="en-US" b="1" dirty="0"/>
            </a:br>
            <a:r>
              <a:rPr lang="en-US" dirty="0"/>
              <a:t>Just one table contains all the data in very wide rows</a:t>
            </a:r>
            <a:br>
              <a:rPr lang="en-US" dirty="0"/>
            </a:br>
            <a:r>
              <a:rPr lang="en-US" dirty="0"/>
              <a:t>Good for simple reporting, extracts to heterogenous systems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Dimensional, Data Cube, Star Schema, OLAP</a:t>
            </a:r>
            <a:br>
              <a:rPr lang="en-US" dirty="0"/>
            </a:br>
            <a:r>
              <a:rPr lang="en-US" dirty="0"/>
              <a:t>Many tables contain data formatted for massive reads</a:t>
            </a:r>
            <a:br>
              <a:rPr lang="en-US" dirty="0"/>
            </a:br>
            <a:r>
              <a:rPr lang="en-US" dirty="0"/>
              <a:t>Good for complex reporting, pre-calculated aggregation</a:t>
            </a:r>
          </a:p>
        </p:txBody>
      </p:sp>
    </p:spTree>
    <p:extLst>
      <p:ext uri="{BB962C8B-B14F-4D97-AF65-F5344CB8AC3E}">
        <p14:creationId xmlns:p14="http://schemas.microsoft.com/office/powerpoint/2010/main" val="354856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sz="4800" b="1" dirty="0"/>
              <a:t>Databases</a:t>
            </a:r>
            <a:r>
              <a:rPr lang="en-US" sz="4800" dirty="0"/>
              <a:t>, which contain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/>
              <a:t>Tables</a:t>
            </a:r>
            <a:r>
              <a:rPr lang="en-US" sz="4800" dirty="0"/>
              <a:t>, which contain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/>
              <a:t>Columns </a:t>
            </a:r>
            <a:r>
              <a:rPr lang="en-US" sz="4800" dirty="0"/>
              <a:t>and </a:t>
            </a:r>
            <a:r>
              <a:rPr lang="en-US" sz="4800" b="1" dirty="0"/>
              <a:t>Rows</a:t>
            </a:r>
            <a:r>
              <a:rPr lang="en-US" sz="4800" dirty="0"/>
              <a:t>, which contain data in </a:t>
            </a:r>
            <a:r>
              <a:rPr lang="en-US" sz="4800" b="1" dirty="0"/>
              <a:t>cells </a:t>
            </a:r>
            <a:r>
              <a:rPr lang="en-US" sz="4800" dirty="0"/>
              <a:t>or </a:t>
            </a:r>
            <a:r>
              <a:rPr lang="en-US" sz="4800" b="1" dirty="0"/>
              <a:t>fields.</a:t>
            </a:r>
          </a:p>
          <a:p>
            <a:pPr fontAlgn="ctr">
              <a:lnSpc>
                <a:spcPct val="120000"/>
              </a:lnSpc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114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1061</Words>
  <Application>Microsoft Office PowerPoint</Application>
  <PresentationFormat>Widescreen</PresentationFormat>
  <Paragraphs>240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Panton</vt:lpstr>
      <vt:lpstr>Calibri</vt:lpstr>
      <vt:lpstr>Consolas</vt:lpstr>
      <vt:lpstr>Arial</vt:lpstr>
      <vt:lpstr>Roboto</vt:lpstr>
      <vt:lpstr>Calibri Light</vt:lpstr>
      <vt:lpstr>Office Theme</vt:lpstr>
      <vt:lpstr>PowerPoint Presentation</vt:lpstr>
      <vt:lpstr>What’s Not a Database</vt:lpstr>
      <vt:lpstr>What is a Database</vt:lpstr>
      <vt:lpstr>Document-based databases</vt:lpstr>
      <vt:lpstr>MS Access is a “Database Simulator”</vt:lpstr>
      <vt:lpstr>SQL</vt:lpstr>
      <vt:lpstr>Some Terminology</vt:lpstr>
      <vt:lpstr>Some Terminology</vt:lpstr>
      <vt:lpstr>Basics of SQL</vt:lpstr>
      <vt:lpstr>Basics of SQL</vt:lpstr>
      <vt:lpstr>Basics of SQL</vt:lpstr>
      <vt:lpstr>Queries on Flat Data</vt:lpstr>
      <vt:lpstr>SQL Examples</vt:lpstr>
      <vt:lpstr>Basics of SQL</vt:lpstr>
      <vt:lpstr>Comments</vt:lpstr>
      <vt:lpstr>Basics of SQL</vt:lpstr>
      <vt:lpstr>Basics of SQL</vt:lpstr>
      <vt:lpstr>Joins</vt:lpstr>
      <vt:lpstr>Let’s talk about Keys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Queries on Normalized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Assaf</cp:lastModifiedBy>
  <cp:revision>19</cp:revision>
  <dcterms:created xsi:type="dcterms:W3CDTF">2018-02-17T21:51:26Z</dcterms:created>
  <dcterms:modified xsi:type="dcterms:W3CDTF">2019-10-19T13:01:38Z</dcterms:modified>
</cp:coreProperties>
</file>